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99" r:id="rId4"/>
    <p:sldId id="307" r:id="rId5"/>
    <p:sldId id="302" r:id="rId6"/>
    <p:sldId id="308" r:id="rId7"/>
    <p:sldId id="320" r:id="rId8"/>
    <p:sldId id="319" r:id="rId9"/>
    <p:sldId id="300" r:id="rId10"/>
    <p:sldId id="301" r:id="rId11"/>
    <p:sldId id="305" r:id="rId12"/>
    <p:sldId id="306" r:id="rId13"/>
    <p:sldId id="304" r:id="rId14"/>
    <p:sldId id="318" r:id="rId15"/>
    <p:sldId id="309" r:id="rId16"/>
    <p:sldId id="32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908" autoAdjust="0"/>
  </p:normalViewPr>
  <p:slideViewPr>
    <p:cSldViewPr snapToGrid="0">
      <p:cViewPr varScale="1">
        <p:scale>
          <a:sx n="67" d="100"/>
          <a:sy n="67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5079-01E0-425A-90D3-537F00FE544E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92D70-52C4-4369-AB87-3DB82D7CE7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93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20:40-21:00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5C0D0-1CAF-49BE-A404-2F8D415403C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3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2D70-52C4-4369-AB87-3DB82D7CE78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06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CHB patients were older, had more comorbidities, and experienced higher incidence and prevalence of CKD and OF than controls.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2D70-52C4-4369-AB87-3DB82D7CE78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12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50 yaşından sonra her </a:t>
            </a:r>
            <a:r>
              <a:rPr lang="tr-TR" dirty="0" err="1" smtClean="0"/>
              <a:t>dekaad</a:t>
            </a:r>
            <a:r>
              <a:rPr lang="tr-TR" dirty="0" smtClean="0"/>
              <a:t> GFR</a:t>
            </a:r>
            <a:r>
              <a:rPr lang="tr-TR" baseline="0" dirty="0" smtClean="0"/>
              <a:t> 8 ml/</a:t>
            </a:r>
            <a:r>
              <a:rPr lang="tr-TR" baseline="0" dirty="0" err="1" smtClean="0"/>
              <a:t>dk</a:t>
            </a:r>
            <a:r>
              <a:rPr lang="tr-TR" baseline="0" dirty="0" smtClean="0"/>
              <a:t>/1.73 m2 azalır.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2D70-52C4-4369-AB87-3DB82D7CE78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32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We aimed to study the effect of</a:t>
            </a:r>
            <a:r>
              <a:rPr lang="tr-TR" baseline="0" dirty="0" smtClean="0"/>
              <a:t> </a:t>
            </a:r>
            <a:r>
              <a:rPr lang="en-US" dirty="0" smtClean="0"/>
              <a:t>hepatic steatosis on risk of fibrosis progression and hepatitis B surface</a:t>
            </a:r>
            <a:r>
              <a:rPr lang="tr-TR" baseline="0" dirty="0" smtClean="0"/>
              <a:t> </a:t>
            </a:r>
            <a:r>
              <a:rPr lang="en-US" dirty="0" smtClean="0"/>
              <a:t>antigen (</a:t>
            </a:r>
            <a:r>
              <a:rPr lang="en-US" dirty="0" err="1" smtClean="0"/>
              <a:t>HBsAg</a:t>
            </a:r>
            <a:r>
              <a:rPr lang="en-US" dirty="0" smtClean="0"/>
              <a:t>) </a:t>
            </a:r>
            <a:r>
              <a:rPr lang="en-US" dirty="0" err="1" smtClean="0"/>
              <a:t>seroclearance</a:t>
            </a:r>
            <a:r>
              <a:rPr lang="en-US" dirty="0" smtClean="0"/>
              <a:t>.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 Treatment-naive CHB patients with normal alanine</a:t>
            </a:r>
          </a:p>
          <a:p>
            <a:pPr algn="l"/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aminotransferase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and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low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viremia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(serum HBV DNA &lt;2000 IU/</a:t>
            </a:r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mL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) </a:t>
            </a:r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were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prospectively recruited for baseline and 3-year transient </a:t>
            </a:r>
            <a:r>
              <a:rPr lang="en-US" sz="1200" b="0" i="0" u="none" strike="noStrike" baseline="0" dirty="0" err="1" smtClean="0">
                <a:latin typeface="Arial" panose="020B0604020202020204" pitchFamily="34" charset="0"/>
              </a:rPr>
              <a:t>elastography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assessment. Fibrosis staging was defined according to the EASL-ALEH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guidelines, with fibrosis progression defined as ≥1 stage increment of fibrosis.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Hepatic steatosis and severe hepatic steatosis were defined as controlled</a:t>
            </a:r>
          </a:p>
          <a:p>
            <a:pPr algn="l"/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attenuation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parameter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(CAP) ≥248 </a:t>
            </a:r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dB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/m &amp; ≥280 </a:t>
            </a:r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dB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/m </a:t>
            </a:r>
            <a:r>
              <a:rPr lang="tr-TR" sz="1200" b="0" i="0" u="none" strike="noStrike" baseline="0" dirty="0" err="1" smtClean="0">
                <a:latin typeface="Arial" panose="020B0604020202020204" pitchFamily="34" charset="0"/>
              </a:rPr>
              <a:t>respectively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. 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330 patients (median age 50.5 years, 41.2% male, median HBV</a:t>
            </a:r>
          </a:p>
          <a:p>
            <a:pPr algn="l"/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DNA 189 IU/mL) were recruited. Twenty-two patients (6.7%) achieved </a:t>
            </a:r>
            <a:r>
              <a:rPr lang="en-US" sz="1200" b="0" i="0" u="none" strike="noStrike" baseline="0" dirty="0" err="1" smtClean="0">
                <a:latin typeface="Arial" panose="020B0604020202020204" pitchFamily="34" charset="0"/>
              </a:rPr>
              <a:t>HBsAg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en-US" sz="1200" b="0" i="0" u="none" strike="noStrike" baseline="0" dirty="0" err="1" smtClean="0">
                <a:latin typeface="Arial" panose="020B0604020202020204" pitchFamily="34" charset="0"/>
              </a:rPr>
              <a:t>seroclearance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 during follow-up, and the presence of hepatic steatosis was</a:t>
            </a:r>
          </a:p>
          <a:p>
            <a:pPr algn="l"/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associated with significantly higher chance of </a:t>
            </a:r>
            <a:r>
              <a:rPr lang="en-US" sz="1200" b="0" i="0" u="none" strike="noStrike" baseline="0" dirty="0" err="1" smtClean="0">
                <a:latin typeface="Arial" panose="020B0604020202020204" pitchFamily="34" charset="0"/>
              </a:rPr>
              <a:t>HBsAg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en-US" sz="1200" b="0" i="0" u="none" strike="noStrike" baseline="0" dirty="0" err="1" smtClean="0">
                <a:latin typeface="Arial" panose="020B0604020202020204" pitchFamily="34" charset="0"/>
              </a:rPr>
              <a:t>seroclearance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 (hazard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ratio: 3.246, 95%CI 1.278–8.243, p=0.013). At baseline, 48.8% and 28.8%</a:t>
            </a:r>
          </a:p>
          <a:p>
            <a:pPr algn="l"/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had steatosis and severe steatosis, respectively. 4.2% had F3/F4 at baseline,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which increased to 8.7% at 3 years. The rate of liver fibrosis progression in</a:t>
            </a:r>
          </a:p>
          <a:p>
            <a:pPr algn="l"/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patients with persistent severe steatosis was higher than those without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steatosis (41.3% vs. 23%, p=0.05). Persistent severe hepatic steatosis was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independently associated with fibrosis progression (odds ratio: 2.379, 95%CI</a:t>
            </a:r>
          </a:p>
          <a:p>
            <a:pPr algn="l"/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1.231–4.597, p=0.01).</a:t>
            </a:r>
          </a:p>
          <a:p>
            <a:pPr algn="l"/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Conclusions: CAP measurements have predictive values in </a:t>
            </a:r>
            <a:r>
              <a:rPr lang="en-US" sz="1200" b="0" i="0" u="none" strike="noStrike" baseline="0" dirty="0" err="1" smtClean="0">
                <a:latin typeface="Arial" panose="020B0604020202020204" pitchFamily="34" charset="0"/>
              </a:rPr>
              <a:t>virologically</a:t>
            </a:r>
            <a:endParaRPr lang="en-US" sz="1200" b="0" i="0" u="none" strike="noStrike" baseline="0" dirty="0" smtClean="0">
              <a:latin typeface="Arial" panose="020B0604020202020204" pitchFamily="34" charset="0"/>
            </a:endParaRPr>
          </a:p>
          <a:p>
            <a:pPr algn="l"/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quiescent CHB patients. Presence of hepatic steatosis was associated with a</a:t>
            </a:r>
          </a:p>
          <a:p>
            <a:pPr algn="l"/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higher risk of fibrosis progression but paradoxically a 3-fold increase in </a:t>
            </a:r>
            <a:r>
              <a:rPr lang="en-US" sz="1200" b="0" i="0" u="none" strike="noStrike" baseline="0" dirty="0" err="1" smtClean="0">
                <a:latin typeface="Arial" panose="020B0604020202020204" pitchFamily="34" charset="0"/>
              </a:rPr>
              <a:t>HBsAg</a:t>
            </a:r>
            <a:endParaRPr lang="en-US" sz="1200" b="0" i="0" u="none" strike="noStrike" baseline="0" dirty="0" smtClean="0">
              <a:latin typeface="Arial" panose="020B0604020202020204" pitchFamily="34" charset="0"/>
            </a:endParaRPr>
          </a:p>
          <a:p>
            <a:pPr algn="l"/>
            <a:r>
              <a:rPr lang="en-US" sz="1200" b="0" i="0" u="none" strike="noStrike" baseline="0" dirty="0" err="1" smtClean="0">
                <a:latin typeface="Arial" panose="020B0604020202020204" pitchFamily="34" charset="0"/>
              </a:rPr>
              <a:t>seroclearance</a:t>
            </a:r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 rate.</a:t>
            </a:r>
            <a:r>
              <a:rPr lang="tr-TR" sz="1200" b="0" i="0" u="none" strike="noStrike" baseline="0" dirty="0" smtClean="0">
                <a:latin typeface="Arial" panose="020B0604020202020204" pitchFamily="34" charset="0"/>
              </a:rPr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2D70-52C4-4369-AB87-3DB82D7CE78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22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treatment-naïve patients, median serum HBV</a:t>
            </a:r>
            <a:r>
              <a:rPr lang="tr-TR" baseline="0" dirty="0" smtClean="0"/>
              <a:t> </a:t>
            </a:r>
            <a:r>
              <a:rPr lang="en-US" dirty="0" smtClean="0"/>
              <a:t>DNA was lower in </a:t>
            </a:r>
            <a:r>
              <a:rPr lang="en-US" dirty="0" err="1" smtClean="0"/>
              <a:t>steatotic</a:t>
            </a:r>
            <a:r>
              <a:rPr lang="en-US" dirty="0" smtClean="0"/>
              <a:t> individuals than in controls (3.0 vs 3.4 log IU ml-1, p&lt;0.05), with</a:t>
            </a:r>
          </a:p>
          <a:p>
            <a:r>
              <a:rPr lang="en-US" dirty="0" smtClean="0"/>
              <a:t>this inverse relationship remaining significant in multivariate analysis (odds ratio 0.859, 95%</a:t>
            </a:r>
            <a:r>
              <a:rPr lang="tr-TR" baseline="0" dirty="0" smtClean="0"/>
              <a:t> </a:t>
            </a:r>
            <a:r>
              <a:rPr lang="en-US" dirty="0" smtClean="0"/>
              <a:t>CI 0.743-0.994, p&lt;0.05). With increased steatosis severity, there was a stepwise decrease</a:t>
            </a:r>
          </a:p>
          <a:p>
            <a:r>
              <a:rPr lang="en-US" dirty="0" smtClean="0"/>
              <a:t>in median HBV DNA levels (3.1 and 2.6 log IU mL-1 in no steatosis and severe steatosis</a:t>
            </a:r>
            <a:r>
              <a:rPr lang="tr-TR" baseline="0" dirty="0" smtClean="0"/>
              <a:t> </a:t>
            </a:r>
            <a:r>
              <a:rPr lang="en-US" dirty="0" smtClean="0"/>
              <a:t>respectively, p=0.032). Steatosis was associated with a higher median LS (5.4 </a:t>
            </a:r>
            <a:r>
              <a:rPr lang="en-US" dirty="0" err="1" smtClean="0"/>
              <a:t>kPa</a:t>
            </a:r>
            <a:r>
              <a:rPr lang="en-US" dirty="0" smtClean="0"/>
              <a:t> vs 5.0</a:t>
            </a:r>
          </a:p>
          <a:p>
            <a:r>
              <a:rPr lang="en-US" dirty="0" err="1" smtClean="0"/>
              <a:t>kPa</a:t>
            </a:r>
            <a:r>
              <a:rPr lang="en-US" dirty="0" smtClean="0"/>
              <a:t>, p&lt;0.001). Severe steatosis, when compared to mild/moderate steatosis, was</a:t>
            </a:r>
            <a:r>
              <a:rPr lang="tr-TR" baseline="0" dirty="0" smtClean="0"/>
              <a:t> </a:t>
            </a:r>
            <a:r>
              <a:rPr lang="en-US" dirty="0" smtClean="0"/>
              <a:t>associated with an increased percentage of severe fibrosis (23.2% and 12.6% respectively,</a:t>
            </a:r>
          </a:p>
          <a:p>
            <a:r>
              <a:rPr lang="en-US" dirty="0" smtClean="0"/>
              <a:t>p=0.005)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2D70-52C4-4369-AB87-3DB82D7CE78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68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 smtClean="0">
                <a:solidFill>
                  <a:srgbClr val="231F20"/>
                </a:solidFill>
                <a:effectLst/>
                <a:latin typeface="ff1"/>
              </a:rPr>
              <a:t>CHB patients attending two tertiary centers in North America and Europe over 13 years </a:t>
            </a:r>
            <a:r>
              <a:rPr lang="tr-TR" b="0" i="0" baseline="0" dirty="0" smtClean="0">
                <a:solidFill>
                  <a:srgbClr val="231F20"/>
                </a:solidFill>
                <a:effectLst/>
                <a:latin typeface="ff1"/>
              </a:rPr>
              <a:t> 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ff1"/>
              </a:rPr>
              <a:t>with available clinical and biopsy data were included</a:t>
            </a:r>
            <a:r>
              <a:rPr lang="tr-TR" b="0" i="0" dirty="0" smtClean="0">
                <a:solidFill>
                  <a:srgbClr val="231F20"/>
                </a:solidFill>
                <a:effectLst/>
                <a:latin typeface="ff1"/>
              </a:rPr>
              <a:t>. 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ff1"/>
              </a:rPr>
              <a:t>There were 1,089 CHB patients, classified as no-NASH </a:t>
            </a:r>
          </a:p>
          <a:p>
            <a:pPr algn="l"/>
            <a:r>
              <a:rPr lang="en-US" b="0" i="0" dirty="0" smtClean="0">
                <a:solidFill>
                  <a:srgbClr val="231F20"/>
                </a:solidFill>
                <a:effectLst/>
                <a:latin typeface="ff1"/>
              </a:rPr>
              <a:t>(n = 904, 83%) or NASH (n = 185, 17%), with 52 (6%) versus </a:t>
            </a:r>
            <a:r>
              <a:rPr lang="tr-TR" b="0" i="0" baseline="0" dirty="0" smtClean="0">
                <a:solidFill>
                  <a:srgbClr val="231F20"/>
                </a:solidFill>
                <a:effectLst/>
                <a:latin typeface="ff1"/>
              </a:rPr>
              <a:t> 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ff1"/>
              </a:rPr>
              <a:t>27 (15%) experiencing outcome events during follow-up, </a:t>
            </a:r>
            <a:r>
              <a:rPr lang="en-US" b="0" i="0" dirty="0" err="1" smtClean="0">
                <a:solidFill>
                  <a:srgbClr val="231F20"/>
                </a:solidFill>
                <a:effectLst/>
                <a:latin typeface="ff1"/>
              </a:rPr>
              <a:t>respec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ff1"/>
              </a:rPr>
              <a:t>-</a:t>
            </a:r>
            <a:r>
              <a:rPr lang="tr-TR" b="0" i="0" dirty="0" smtClean="0">
                <a:solidFill>
                  <a:srgbClr val="231F20"/>
                </a:solidFill>
                <a:effectLst/>
                <a:latin typeface="ff1"/>
              </a:rPr>
              <a:t>   1089</a:t>
            </a:r>
            <a:r>
              <a:rPr lang="tr-TR" b="0" i="0" baseline="0" dirty="0" smtClean="0">
                <a:solidFill>
                  <a:srgbClr val="231F20"/>
                </a:solidFill>
                <a:effectLst/>
                <a:latin typeface="ff1"/>
              </a:rPr>
              <a:t> </a:t>
            </a:r>
            <a:r>
              <a:rPr lang="tr-TR" b="0" i="0" baseline="0" dirty="0" err="1" smtClean="0">
                <a:solidFill>
                  <a:srgbClr val="231F20"/>
                </a:solidFill>
                <a:effectLst/>
                <a:latin typeface="ff1"/>
              </a:rPr>
              <a:t>KHB’li</a:t>
            </a:r>
            <a:r>
              <a:rPr lang="tr-TR" b="0" i="0" baseline="0" dirty="0" smtClean="0">
                <a:solidFill>
                  <a:srgbClr val="231F20"/>
                </a:solidFill>
                <a:effectLst/>
                <a:latin typeface="ff1"/>
              </a:rPr>
              <a:t> hastada, %17 NASH</a:t>
            </a:r>
            <a:endParaRPr lang="en-US" b="0" i="0" dirty="0" smtClean="0">
              <a:solidFill>
                <a:srgbClr val="231F20"/>
              </a:solidFill>
              <a:effectLst/>
              <a:latin typeface="ff1"/>
            </a:endParaRPr>
          </a:p>
          <a:p>
            <a:pPr algn="l"/>
            <a:r>
              <a:rPr lang="en-US" b="0" i="0" dirty="0" err="1" smtClean="0">
                <a:solidFill>
                  <a:srgbClr val="231F20"/>
                </a:solidFill>
                <a:effectLst/>
                <a:latin typeface="ff1"/>
              </a:rPr>
              <a:t>tively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ff1"/>
              </a:rPr>
              <a:t>.</a:t>
            </a:r>
          </a:p>
          <a:p>
            <a:pPr algn="l"/>
            <a:endParaRPr lang="en-US" b="0" i="0" dirty="0" smtClean="0">
              <a:solidFill>
                <a:srgbClr val="231F20"/>
              </a:solidFill>
              <a:effectLst/>
              <a:latin typeface="ff1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63EA4-D734-4EE9-A727-79D1FA36325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6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prevalence </a:t>
            </a:r>
            <a:r>
              <a:rPr lang="tr-T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histological NASH in our CHB cohort was 17%,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63EA4-D734-4EE9-A727-79D1FA36325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24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 smtClean="0">
                <a:solidFill>
                  <a:srgbClr val="212121"/>
                </a:solidFill>
                <a:effectLst/>
                <a:latin typeface="BlinkMacSystemFont"/>
              </a:rPr>
              <a:t>Methods: 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In a retrospective cohort study of 6,786 adult CHB patients, we used propensity score matching (PSM) to balance the FL-CHB and non-FL CHB groups. Kaplan-Meier methods were used to compare cumulative cirrhosis, HCC, and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HBsAg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seroclearance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 rates between subgroups.</a:t>
            </a:r>
          </a:p>
          <a:p>
            <a:pPr algn="l"/>
            <a:r>
              <a:rPr lang="en-US" b="1" i="0" dirty="0" smtClean="0">
                <a:solidFill>
                  <a:srgbClr val="212121"/>
                </a:solidFill>
                <a:effectLst/>
                <a:latin typeface="BlinkMacSystemFont"/>
              </a:rPr>
              <a:t>Results: 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Before PSM, compared to non-FL CHB, FL-CHB patients had lower 10-year cumulative rates of cirrhosis, HCC, and a higher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HBsAg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seroclearance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 rate. Similar results were found in the matched FL-CHB and non-FL CHB patients, as well as in antiviral treated PSM cohort. Cox proportional hazards model indicated FL to remain significantly and strongly associated with lower risk of cirrhosis and HCC (HR: 0.19, 95% CI: 0.12-0.33, P&lt;0.001, 0.21, 95% CI: 0.09-0.51, P=0.001, respectively) in antiviral treated patients, but not in untreated patients.</a:t>
            </a:r>
          </a:p>
          <a:p>
            <a:pPr algn="l"/>
            <a:r>
              <a:rPr lang="en-US" b="1" i="0" dirty="0" smtClean="0">
                <a:solidFill>
                  <a:srgbClr val="212121"/>
                </a:solidFill>
                <a:effectLst/>
                <a:latin typeface="BlinkMacSystemFont"/>
              </a:rPr>
              <a:t>Conclusions: 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FL was significantly associated with lower cirrhosis and HCC risk and higher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HBsAg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seroclearance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. Further studies are needed to confirm our funding and investigate the mechanisms underlying the impact of FL on CHB.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2D70-52C4-4369-AB87-3DB82D7CE78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45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&amp; aims: Nonalcoholic fatty liver disease (NAFLD) and chronic hepatitis B (CHB) are common liver diseases. Concurrent NAFLD may affect antiviral treatment outcomes in CHB patients. The aim of this study is to investigate the impact of NAFLD on complete viral suppression ([CVS], HBV DNA &lt; .001). Both cohorts achieved similar rates of CVS (86% vs 88%) and BR (38% vs 41%) during the follow-up of up to 60 months (P &gt; .05), but NAFLD had higher cumulative rates of CVS + BR, compared with non-NAFLD patients (32.5% vs 22.8%, P = .03). In multivariate analyses, NAFLD was not independently associated with CVS and/or BR outcomes. Receipt of </a:t>
            </a:r>
            <a:r>
              <a:rPr lang="en-US" dirty="0" err="1" smtClean="0"/>
              <a:t>entecavir</a:t>
            </a:r>
            <a:r>
              <a:rPr lang="en-US" dirty="0" smtClean="0"/>
              <a:t> or </a:t>
            </a:r>
            <a:r>
              <a:rPr lang="en-US" dirty="0" err="1" smtClean="0"/>
              <a:t>tenofovir</a:t>
            </a:r>
            <a:r>
              <a:rPr lang="en-US" dirty="0" smtClean="0"/>
              <a:t> (vs older therapies) and lower baseline HBV DNA or higher ALT were positively associated with achieving CVS or BR.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2D70-52C4-4369-AB87-3DB82D7CE78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20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28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25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1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8ED288-925D-4581-A850-C1276C5CB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232D4D8-E80E-4B13-A4B6-7838B7489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C8AE53-358B-4EE0-AA17-8937132D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E46B97-8AC7-46D9-9C8B-B97BA870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3F07A9-652B-4B7A-9D18-B328961E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98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B798A0-A2F5-45A2-928D-517FB0B5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8AE6DE-C167-4760-BAF6-23F82C80F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B846AA-86CD-48BB-8378-518AE722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F7EB33-0EF9-4BAC-9699-A17FC714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A16B65-09CC-4B49-9151-9A1B0CB7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60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CBE21A-6D4D-4E2C-A39B-D883523C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8949F7-BFDE-44BC-BEDC-7B17CEF72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8BF56D-B97F-4997-B624-998E2ABC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F5043C-BA98-421E-BFC6-6CC0E90A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1793A4-9242-401F-A2A8-58362D66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0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E09EC-B7D7-4A15-B677-A3A30CFC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52EDE7-7172-44B0-B551-7BFD5B3FB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5FBA1D-BF4F-471D-B0FA-A9107D442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A96436-D26F-4F15-87C3-5F3F11AC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048304-C2C5-4464-AB5B-C71F0AE6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B17714-5AB7-4C47-B51B-A77C60F6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6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DBAF13-BE7C-4D64-AE8F-B9716935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C1424FE-1D9C-43AB-B9B5-82F6205DA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FDCBB9E-8DE7-4638-9EDE-7123B8DC7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354F35D-316D-419E-9FAB-BD20A4090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8F51DEF-72B9-41A1-BBD4-683C46675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85D64B1-E3A8-4CD5-9102-DF4D9E3F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39712A-CAC0-4E98-B26F-CD522AE6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31C9E73-BAE6-4D4C-AB3A-790ABC85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385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03BF5F-E43F-4128-BAC1-7BF3F72A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DA8B27B-6A93-4FE1-99DA-0C51AEE0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5EE342-90C6-4C23-B03B-7A02F44A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B1960F5-A662-492C-94DB-BC371168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9EDCD53-E2C3-4280-9E6A-89790EF2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DB99445-7B85-4D38-A0EB-C7599C88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9F59E85-BA3D-4C07-8897-11D6B2B8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04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DE460C-C37F-4825-A02D-5B8D173F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1E7D7A-25E2-4878-AB95-7175A004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CDC73C1-9162-4B8E-B949-2632E2237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D0E743-5A6C-475D-AECC-596B6E1C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F7AE28-A89A-4BCE-AB5C-A2A9D79B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30DA31-B22A-4208-B575-8488A4F1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6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250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DC88FC-D3C5-43CB-8BC5-D599053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0259F0A-85C0-4409-B33A-9C713E0C7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57ADFC9-6AE8-487A-B6EA-6CA3DA35B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93F082-A0B2-44C8-83FD-8917319D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3B18A6-D76D-474B-9AE7-0C786F57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ADFF00-655C-4096-ADFF-4B790DF5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5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2FFD60-1199-4E39-9BAC-32CA1DC2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14C486D-5582-4505-B467-0D8510540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B45457-89C1-4544-A79F-63108897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496D6E-F7B4-42AD-8F27-B298FE6A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43CB80-14B8-4274-8A30-04F29F7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BB60688-718A-49CD-B694-45BC56CAE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EB16237-5AFB-46B3-BFC7-35627B174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5FBE06-5FC1-438B-AF95-502D70F6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AE6DCC-DE55-48E9-B7ED-945459DA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A4929E-54C1-4A34-AA6D-5D8D3B10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64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1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08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606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8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2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15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7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611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95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5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010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9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8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47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1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7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2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15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A711-D778-4246-8D80-D86B5C865C37}" type="datetimeFigureOut">
              <a:rPr lang="tr-TR" smtClean="0"/>
              <a:t>4.04.2021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4C48-7DEB-4032-A873-B5F9A964F5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49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0697326-9781-455F-9A00-F52E61CB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886D64-3AE2-4A72-AF47-C88326A0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77D2F3-87B6-46B3-85CB-64B6CE772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F9CB9-0CF4-4832-8B4E-D97339606C21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44FB21-3185-4FDB-B835-412AA534D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9395CB-A0A3-4F6B-B39B-BCA02F5A4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31482-A589-41C9-935D-A41B4B3BCC9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050-0E15-4C5B-92B0-66D068882F1F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B1DC55-22DF-4B42-9C3F-F14108514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574" y="1753265"/>
            <a:ext cx="9144000" cy="1543096"/>
          </a:xfrm>
        </p:spPr>
        <p:txBody>
          <a:bodyPr>
            <a:normAutofit fontScale="90000"/>
          </a:bodyPr>
          <a:lstStyle/>
          <a:p>
            <a:r>
              <a:rPr lang="tr-TR" sz="4900" b="1" dirty="0" smtClean="0">
                <a:solidFill>
                  <a:srgbClr val="C00000"/>
                </a:solidFill>
              </a:rPr>
              <a:t>Dijital Toplantı</a:t>
            </a:r>
            <a:r>
              <a:rPr lang="tr-TR" b="1" dirty="0" smtClean="0">
                <a:solidFill>
                  <a:schemeClr val="accent1"/>
                </a:solidFill>
              </a:rPr>
              <a:t/>
            </a:r>
            <a:br>
              <a:rPr lang="tr-TR" b="1" dirty="0" smtClean="0">
                <a:solidFill>
                  <a:schemeClr val="accent1"/>
                </a:solidFill>
              </a:rPr>
            </a:br>
            <a:r>
              <a:rPr lang="tr-TR" sz="4900" b="1" dirty="0" smtClean="0">
                <a:solidFill>
                  <a:schemeClr val="accent1"/>
                </a:solidFill>
              </a:rPr>
              <a:t>Kronik Hepatit B Hastasında Yağlı Karaciğer Hastalığının Önemi; Klinik Pratikte Gözden Kaçan Buzdağı</a:t>
            </a:r>
            <a:endParaRPr lang="tr-TR" sz="4900" b="1" dirty="0">
              <a:solidFill>
                <a:schemeClr val="accent1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4218E3A-B8E2-4E98-AAD8-CF841549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7259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tr-TR" sz="3200" dirty="0" smtClean="0"/>
          </a:p>
          <a:p>
            <a:r>
              <a:rPr lang="tr-TR" sz="3200" dirty="0" smtClean="0"/>
              <a:t>Prof</a:t>
            </a:r>
            <a:r>
              <a:rPr lang="tr-TR" sz="3200" dirty="0"/>
              <a:t>. Dr. Yusuf Yılmaz</a:t>
            </a:r>
          </a:p>
          <a:p>
            <a:r>
              <a:rPr lang="tr-TR" sz="3200" dirty="0"/>
              <a:t>Marmara Üniversitesi Tıp Fakültesi</a:t>
            </a:r>
          </a:p>
          <a:p>
            <a:r>
              <a:rPr lang="tr-TR" sz="3200" dirty="0"/>
              <a:t>Gastroenteroloji BD</a:t>
            </a:r>
          </a:p>
          <a:p>
            <a:endParaRPr lang="tr-TR" sz="3200" dirty="0"/>
          </a:p>
          <a:p>
            <a:r>
              <a:rPr lang="tr-TR" i="1" dirty="0"/>
              <a:t>@profdryusufyilmaz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E41E6F0-97E9-40A5-84A0-81EA7F591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30" y="5662258"/>
            <a:ext cx="372704" cy="37270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553992" y="6287633"/>
            <a:ext cx="166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dirty="0" smtClean="0">
                <a:solidFill>
                  <a:prstClr val="black"/>
                </a:solidFill>
                <a:latin typeface="Calibri" panose="020F0502020204030204"/>
              </a:rPr>
              <a:t>05 Nisan 2021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53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r-TR" sz="4000" b="1" dirty="0">
                <a:solidFill>
                  <a:prstClr val="black"/>
                </a:solidFill>
              </a:rPr>
              <a:t>Yağlı </a:t>
            </a:r>
            <a:r>
              <a:rPr lang="tr-TR" sz="4000" b="1" dirty="0" smtClean="0">
                <a:solidFill>
                  <a:prstClr val="black"/>
                </a:solidFill>
              </a:rPr>
              <a:t>karaciğer, </a:t>
            </a:r>
            <a:r>
              <a:rPr lang="tr-TR" sz="4000" b="1" dirty="0">
                <a:solidFill>
                  <a:prstClr val="black"/>
                </a:solidFill>
              </a:rPr>
              <a:t>kronik hepatit B’de oral </a:t>
            </a:r>
            <a:r>
              <a:rPr lang="tr-TR" sz="4000" b="1" dirty="0" err="1">
                <a:solidFill>
                  <a:prstClr val="black"/>
                </a:solidFill>
              </a:rPr>
              <a:t>antivirale</a:t>
            </a:r>
            <a:r>
              <a:rPr lang="tr-TR" sz="4000" b="1" dirty="0">
                <a:solidFill>
                  <a:prstClr val="black"/>
                </a:solidFill>
              </a:rPr>
              <a:t> tam yanıt oranı </a:t>
            </a:r>
            <a:r>
              <a:rPr lang="tr-TR" sz="4000" b="1" dirty="0" smtClean="0">
                <a:solidFill>
                  <a:prstClr val="black"/>
                </a:solidFill>
              </a:rPr>
              <a:t>ile ilişkili </a:t>
            </a:r>
            <a:r>
              <a:rPr lang="tr-TR" sz="4000" b="1" dirty="0">
                <a:solidFill>
                  <a:prstClr val="black"/>
                </a:solidFill>
              </a:rPr>
              <a:t>değildir</a:t>
            </a:r>
            <a:endParaRPr lang="tr-TR" b="1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03727"/>
            <a:ext cx="5181600" cy="3595134"/>
          </a:xfrm>
          <a:prstGeom prst="rect">
            <a:avLst/>
          </a:prstGeo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86171" y="2104693"/>
            <a:ext cx="4953657" cy="3793201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7882890" y="6311899"/>
            <a:ext cx="4084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Liver </a:t>
            </a:r>
            <a:r>
              <a:rPr lang="en-US" dirty="0" smtClean="0"/>
              <a:t>Int. </a:t>
            </a:r>
            <a:r>
              <a:rPr lang="en-US" dirty="0"/>
              <a:t>2020 May;40(5):1052-1061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64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7" y="1419377"/>
            <a:ext cx="8004363" cy="466557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53887" y="259765"/>
            <a:ext cx="10629453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1600" b="1" dirty="0">
                <a:solidFill>
                  <a:prstClr val="black"/>
                </a:solidFill>
              </a:rPr>
              <a:t>Propensity </a:t>
            </a:r>
            <a:r>
              <a:rPr lang="tr-TR" sz="1600" b="1" dirty="0" err="1">
                <a:solidFill>
                  <a:prstClr val="black"/>
                </a:solidFill>
              </a:rPr>
              <a:t>score</a:t>
            </a:r>
            <a:r>
              <a:rPr lang="tr-TR" sz="1600" b="1" dirty="0">
                <a:solidFill>
                  <a:prstClr val="black"/>
                </a:solidFill>
              </a:rPr>
              <a:t> </a:t>
            </a:r>
            <a:r>
              <a:rPr lang="tr-TR" sz="1600" b="1" dirty="0" err="1">
                <a:solidFill>
                  <a:prstClr val="black"/>
                </a:solidFill>
              </a:rPr>
              <a:t>matched</a:t>
            </a:r>
            <a:r>
              <a:rPr lang="tr-TR" sz="1600" b="1" dirty="0">
                <a:solidFill>
                  <a:prstClr val="black"/>
                </a:solidFill>
              </a:rPr>
              <a:t> analiz (Yaş, Cinsiyet, alkol öyküsü, diyabet, </a:t>
            </a:r>
            <a:r>
              <a:rPr lang="tr-TR" sz="1600" b="1" dirty="0" err="1">
                <a:solidFill>
                  <a:prstClr val="black"/>
                </a:solidFill>
              </a:rPr>
              <a:t>baseline</a:t>
            </a:r>
            <a:r>
              <a:rPr lang="tr-TR" sz="1600" b="1" dirty="0">
                <a:solidFill>
                  <a:prstClr val="black"/>
                </a:solidFill>
              </a:rPr>
              <a:t> siroz, </a:t>
            </a:r>
            <a:r>
              <a:rPr lang="tr-TR" sz="1600" b="1" dirty="0" err="1">
                <a:solidFill>
                  <a:prstClr val="black"/>
                </a:solidFill>
              </a:rPr>
              <a:t>HBeAg</a:t>
            </a:r>
            <a:r>
              <a:rPr lang="tr-TR" sz="1600" b="1" dirty="0">
                <a:solidFill>
                  <a:prstClr val="black"/>
                </a:solidFill>
              </a:rPr>
              <a:t>, HBVDNA, Antiviral tedavi durumu, Coğrafi bölge, Takip süresi, AST, ALT)’</a:t>
            </a:r>
            <a:r>
              <a:rPr lang="tr-TR" sz="1600" b="1" dirty="0" err="1">
                <a:solidFill>
                  <a:prstClr val="black"/>
                </a:solidFill>
              </a:rPr>
              <a:t>li</a:t>
            </a:r>
            <a:r>
              <a:rPr lang="tr-TR" sz="1600" b="1" dirty="0">
                <a:solidFill>
                  <a:prstClr val="black"/>
                </a:solidFill>
              </a:rPr>
              <a:t> KHB </a:t>
            </a:r>
            <a:r>
              <a:rPr lang="tr-TR" sz="1600" b="1" dirty="0" err="1">
                <a:solidFill>
                  <a:prstClr val="black"/>
                </a:solidFill>
              </a:rPr>
              <a:t>kohortunda</a:t>
            </a:r>
            <a:r>
              <a:rPr lang="tr-TR" sz="1600" b="1" dirty="0">
                <a:solidFill>
                  <a:prstClr val="black"/>
                </a:solidFill>
              </a:rPr>
              <a:t> 10 yıllık kümülatif siroz, HCC, </a:t>
            </a:r>
            <a:r>
              <a:rPr lang="tr-TR" sz="1600" b="1" dirty="0" err="1" smtClean="0">
                <a:solidFill>
                  <a:prstClr val="black"/>
                </a:solidFill>
              </a:rPr>
              <a:t>HBsAg</a:t>
            </a:r>
            <a:r>
              <a:rPr lang="tr-TR" sz="1600" b="1" dirty="0" smtClean="0">
                <a:solidFill>
                  <a:prstClr val="black"/>
                </a:solidFill>
              </a:rPr>
              <a:t> </a:t>
            </a:r>
            <a:r>
              <a:rPr lang="tr-TR" sz="1600" b="1" dirty="0" err="1">
                <a:solidFill>
                  <a:prstClr val="black"/>
                </a:solidFill>
              </a:rPr>
              <a:t>klirensi</a:t>
            </a:r>
            <a:r>
              <a:rPr lang="tr-TR" sz="1600" b="1" dirty="0">
                <a:solidFill>
                  <a:prstClr val="black"/>
                </a:solidFill>
              </a:rPr>
              <a:t> </a:t>
            </a:r>
            <a:r>
              <a:rPr lang="tr-TR" sz="1600" b="1" dirty="0" err="1">
                <a:solidFill>
                  <a:prstClr val="black"/>
                </a:solidFill>
              </a:rPr>
              <a:t>insidansı</a:t>
            </a:r>
            <a:r>
              <a:rPr lang="tr-TR" sz="16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741822" y="2634525"/>
            <a:ext cx="30272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BlinkMacSystemFont"/>
              </a:rPr>
              <a:t>FL to remain significantly and strongly associated with lower risk of cirrhosis and HCC (HR: 0.19, 95% CI: 0.12-0.33, P&lt;0.001, 0.21, 95% CI: 0.09-0.51, P=0.001, respectively) in antiviral treated patients, but not in untreated patients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38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32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/>
              <a:t>High incidence of hepatitis B core antibody positivity in MAFLD related cirrhosis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47329"/>
            <a:ext cx="10043160" cy="875781"/>
          </a:xfrm>
        </p:spPr>
        <p:txBody>
          <a:bodyPr>
            <a:noAutofit/>
          </a:bodyPr>
          <a:lstStyle/>
          <a:p>
            <a:r>
              <a:rPr lang="en-US" sz="2400" dirty="0" smtClean="0"/>
              <a:t>Higher </a:t>
            </a:r>
            <a:r>
              <a:rPr lang="en-US" sz="2400" dirty="0"/>
              <a:t>anti-</a:t>
            </a:r>
            <a:r>
              <a:rPr lang="en-US" sz="2400" dirty="0" err="1"/>
              <a:t>HBc</a:t>
            </a:r>
            <a:r>
              <a:rPr lang="en-US" sz="2400" dirty="0"/>
              <a:t> positivity was found in MAFLD </a:t>
            </a:r>
            <a:r>
              <a:rPr lang="en-US" sz="2400" dirty="0" smtClean="0"/>
              <a:t>patients</a:t>
            </a:r>
            <a:r>
              <a:rPr lang="tr-TR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advanced fibrosis and cirrhosis compared to patients with early </a:t>
            </a:r>
            <a:r>
              <a:rPr lang="en-US" sz="2400" dirty="0" smtClean="0"/>
              <a:t>stage</a:t>
            </a:r>
            <a:r>
              <a:rPr lang="tr-TR" sz="2400" dirty="0" smtClean="0"/>
              <a:t> </a:t>
            </a:r>
            <a:r>
              <a:rPr lang="en-US" sz="2400" dirty="0" smtClean="0"/>
              <a:t>fibrosis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3806190" y="6164310"/>
            <a:ext cx="8149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Ergenç I, et al.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Hepatology</a:t>
            </a:r>
            <a:r>
              <a:rPr lang="en-US" sz="2400" dirty="0">
                <a:solidFill>
                  <a:prstClr val="black"/>
                </a:solidFill>
              </a:rPr>
              <a:t> Forum 2021; 1(2): 20-25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9" y="2539310"/>
            <a:ext cx="2427582" cy="31088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682" y="2116155"/>
            <a:ext cx="6614678" cy="39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32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r-TR" sz="3600" b="1" dirty="0" smtClean="0"/>
              <a:t>Normal </a:t>
            </a:r>
            <a:r>
              <a:rPr lang="tr-TR" sz="3600" b="1" dirty="0" err="1" smtClean="0"/>
              <a:t>enzimli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NAFLD’lı</a:t>
            </a:r>
            <a:r>
              <a:rPr lang="tr-TR" sz="3600" b="1" dirty="0" smtClean="0"/>
              <a:t> hastalarda siroz ve HCC riski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47329"/>
            <a:ext cx="10043160" cy="87578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Normal </a:t>
            </a:r>
            <a:r>
              <a:rPr lang="tr-TR" sz="2400" dirty="0" err="1"/>
              <a:t>e</a:t>
            </a:r>
            <a:r>
              <a:rPr lang="tr-TR" sz="2400" dirty="0" err="1" smtClean="0"/>
              <a:t>nzimli</a:t>
            </a:r>
            <a:r>
              <a:rPr lang="tr-TR" sz="2400" dirty="0" smtClean="0"/>
              <a:t> </a:t>
            </a:r>
            <a:r>
              <a:rPr lang="tr-TR" sz="2400" dirty="0" err="1" smtClean="0"/>
              <a:t>NAFLD’lı</a:t>
            </a:r>
            <a:r>
              <a:rPr lang="tr-TR" sz="2400" dirty="0" smtClean="0"/>
              <a:t> hastalar yüksek </a:t>
            </a:r>
            <a:r>
              <a:rPr lang="tr-TR" sz="2400" dirty="0" err="1" smtClean="0"/>
              <a:t>enzimli</a:t>
            </a:r>
            <a:r>
              <a:rPr lang="tr-TR" sz="2400" dirty="0" smtClean="0"/>
              <a:t> </a:t>
            </a:r>
            <a:r>
              <a:rPr lang="tr-TR" sz="2400" dirty="0" err="1" smtClean="0"/>
              <a:t>NAFLD’lı</a:t>
            </a:r>
            <a:r>
              <a:rPr lang="tr-TR" sz="2400" dirty="0" smtClean="0"/>
              <a:t> hastalara göre daha düşük siroz ve HCC gelişim riskine sahip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6096000" y="6078991"/>
            <a:ext cx="5959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Hepatology . 2020 Oct;72(4):1242-1252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81" y="2500170"/>
            <a:ext cx="5451919" cy="27492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681" y="2424770"/>
            <a:ext cx="5081119" cy="28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r-TR" b="1" dirty="0" smtClean="0"/>
              <a:t>Eve götürülecek mesajlar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Kronik hepatit B enfeksiyonu olan hastaların 1/3’ünde eşlik eden karaciğer yağlanması var.</a:t>
            </a:r>
          </a:p>
          <a:p>
            <a:r>
              <a:rPr lang="tr-TR" dirty="0" smtClean="0"/>
              <a:t>Kronik Hepatit B’si olan ve NASH+≥F3 </a:t>
            </a:r>
            <a:r>
              <a:rPr lang="tr-TR" dirty="0" err="1" smtClean="0"/>
              <a:t>fibrozisi</a:t>
            </a:r>
            <a:r>
              <a:rPr lang="tr-TR" dirty="0" smtClean="0"/>
              <a:t> olan hastalar en yüksek komplikasyon riskine sahip</a:t>
            </a:r>
          </a:p>
          <a:p>
            <a:r>
              <a:rPr lang="tr-TR" dirty="0" smtClean="0"/>
              <a:t>Kronik Hepatit B’de karaciğerde yağlanma daha düşük HBVDNA seviyesi daha yüksek </a:t>
            </a:r>
            <a:r>
              <a:rPr lang="tr-TR" dirty="0" err="1" smtClean="0"/>
              <a:t>HBsAg</a:t>
            </a:r>
            <a:r>
              <a:rPr lang="tr-TR" dirty="0" smtClean="0"/>
              <a:t> </a:t>
            </a:r>
            <a:r>
              <a:rPr lang="tr-TR" dirty="0" err="1" smtClean="0"/>
              <a:t>klirensi</a:t>
            </a:r>
            <a:r>
              <a:rPr lang="tr-TR" dirty="0" smtClean="0"/>
              <a:t> ile ilişkilidir.</a:t>
            </a:r>
          </a:p>
          <a:p>
            <a:r>
              <a:rPr lang="tr-TR" dirty="0"/>
              <a:t>Antiviral tedavi alan </a:t>
            </a:r>
            <a:r>
              <a:rPr lang="tr-TR" dirty="0" err="1"/>
              <a:t>HBV’si</a:t>
            </a:r>
            <a:r>
              <a:rPr lang="tr-TR" dirty="0"/>
              <a:t> olan hastalarda karaciğer yağlanması daha düşük siroz ve HCC riski </a:t>
            </a:r>
            <a:r>
              <a:rPr lang="tr-TR" dirty="0" smtClean="0"/>
              <a:t>taşıyabilir, bu konuda ek araştırmalara ihtiyaç vardır.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71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051561"/>
            <a:ext cx="10972800" cy="5074604"/>
          </a:xfrm>
        </p:spPr>
        <p:txBody>
          <a:bodyPr>
            <a:normAutofit/>
          </a:bodyPr>
          <a:lstStyle/>
          <a:p>
            <a:r>
              <a:rPr lang="tr-TR" dirty="0" smtClean="0"/>
              <a:t>Giderek daha ileri yaşı tedavi ediyoruz</a:t>
            </a:r>
          </a:p>
          <a:p>
            <a:endParaRPr lang="tr-TR" dirty="0" smtClean="0"/>
          </a:p>
          <a:p>
            <a:r>
              <a:rPr lang="tr-TR" dirty="0" err="1" smtClean="0"/>
              <a:t>Komorbiditelerin</a:t>
            </a:r>
            <a:r>
              <a:rPr lang="tr-TR" dirty="0" smtClean="0"/>
              <a:t> sıklığı yıllar gittikçe artıyor ve her bir </a:t>
            </a:r>
            <a:r>
              <a:rPr lang="tr-TR" dirty="0" err="1" smtClean="0"/>
              <a:t>komorbidite</a:t>
            </a:r>
            <a:r>
              <a:rPr lang="tr-TR" dirty="0" smtClean="0"/>
              <a:t> yağlı karaciğer hastalığı ile ilişkili</a:t>
            </a:r>
          </a:p>
          <a:p>
            <a:endParaRPr lang="tr-TR" dirty="0" smtClean="0"/>
          </a:p>
          <a:p>
            <a:r>
              <a:rPr lang="tr-TR" dirty="0" smtClean="0"/>
              <a:t>Hepatit B’de </a:t>
            </a:r>
            <a:r>
              <a:rPr lang="tr-TR" dirty="0" err="1" smtClean="0"/>
              <a:t>komorbiditelerin</a:t>
            </a:r>
            <a:r>
              <a:rPr lang="tr-TR" dirty="0" smtClean="0"/>
              <a:t> yönetimi </a:t>
            </a:r>
            <a:r>
              <a:rPr lang="tr-TR" dirty="0" smtClean="0"/>
              <a:t>önemli</a:t>
            </a:r>
          </a:p>
          <a:p>
            <a:pPr marL="0" indent="0">
              <a:buNone/>
            </a:pPr>
            <a:r>
              <a:rPr lang="tr-TR" dirty="0" smtClean="0"/>
              <a:t>(Tip 2DM, kronik </a:t>
            </a:r>
            <a:r>
              <a:rPr lang="tr-TR" dirty="0" smtClean="0"/>
              <a:t>böbrek hasarı, </a:t>
            </a:r>
            <a:r>
              <a:rPr lang="tr-TR" dirty="0" smtClean="0"/>
              <a:t>osteoporoz, NAFLD/MAFLD)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67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tr-TR" sz="3100" dirty="0" smtClean="0"/>
              <a:t>2006 </a:t>
            </a:r>
            <a:r>
              <a:rPr lang="tr-TR" sz="3100" dirty="0" err="1" smtClean="0"/>
              <a:t>vs</a:t>
            </a:r>
            <a:r>
              <a:rPr lang="tr-TR" sz="3100" dirty="0" smtClean="0"/>
              <a:t> 2015 yılları arasında ABD’de </a:t>
            </a:r>
            <a:r>
              <a:rPr lang="tr-TR" sz="3100" dirty="0" err="1" smtClean="0"/>
              <a:t>KHB’de</a:t>
            </a:r>
            <a:r>
              <a:rPr lang="tr-TR" sz="3100" dirty="0" smtClean="0"/>
              <a:t> bütün </a:t>
            </a:r>
            <a:r>
              <a:rPr lang="tr-TR" sz="3100" dirty="0" err="1" smtClean="0"/>
              <a:t>komorbiditelerde</a:t>
            </a:r>
            <a:r>
              <a:rPr lang="tr-TR" sz="3100" dirty="0" smtClean="0"/>
              <a:t> anlamlı artış mevcut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700" dirty="0" err="1" smtClean="0"/>
              <a:t>Median</a:t>
            </a:r>
            <a:r>
              <a:rPr lang="tr-TR" sz="2700" dirty="0" smtClean="0"/>
              <a:t> Yaş :48 (2006)  52 (2015) p&lt;0.001</a:t>
            </a:r>
            <a:endParaRPr lang="tr-TR" sz="27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6638"/>
            <a:ext cx="10633210" cy="445392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7642860" y="6386245"/>
            <a:ext cx="4549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Hepatology. </a:t>
            </a:r>
            <a:r>
              <a:rPr lang="tr-TR" dirty="0"/>
              <a:t>2019 Mar;69(3):959-973</a:t>
            </a:r>
          </a:p>
        </p:txBody>
      </p:sp>
    </p:spTree>
    <p:extLst>
      <p:ext uri="{BB962C8B-B14F-4D97-AF65-F5344CB8AC3E}">
        <p14:creationId xmlns:p14="http://schemas.microsoft.com/office/powerpoint/2010/main" val="34199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998851" cy="27272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060" y="2460447"/>
            <a:ext cx="7387590" cy="45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r-TR" sz="2800" dirty="0" smtClean="0"/>
              <a:t>Yağlı karaciğer ve </a:t>
            </a:r>
            <a:r>
              <a:rPr lang="tr-TR" sz="2800" dirty="0" err="1" smtClean="0"/>
              <a:t>HBV’nin</a:t>
            </a:r>
            <a:r>
              <a:rPr lang="tr-TR" sz="2800" dirty="0" smtClean="0"/>
              <a:t> birlikte bulunması </a:t>
            </a:r>
            <a:r>
              <a:rPr lang="tr-TR" sz="2800" dirty="0" err="1" smtClean="0"/>
              <a:t>fibrozisin</a:t>
            </a:r>
            <a:r>
              <a:rPr lang="tr-TR" sz="2800" dirty="0" smtClean="0"/>
              <a:t> kötüleşmesine yol açar fakat aynı zamanda </a:t>
            </a:r>
            <a:r>
              <a:rPr lang="tr-TR" sz="2800" dirty="0" err="1" smtClean="0"/>
              <a:t>HBV’den</a:t>
            </a:r>
            <a:r>
              <a:rPr lang="tr-TR" sz="2800" dirty="0" smtClean="0"/>
              <a:t> kür şansını arttırır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3484" y="1691375"/>
            <a:ext cx="7245032" cy="417434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959942" y="6139459"/>
            <a:ext cx="381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Journal of </a:t>
            </a:r>
            <a:r>
              <a:rPr lang="en-US" dirty="0" err="1"/>
              <a:t>Hepatol</a:t>
            </a:r>
            <a:r>
              <a:rPr lang="en-US" dirty="0"/>
              <a:t> 2020;73(4):800-806</a:t>
            </a:r>
          </a:p>
        </p:txBody>
      </p:sp>
      <p:sp>
        <p:nvSpPr>
          <p:cNvPr id="6" name="Dikdörtgen 5"/>
          <p:cNvSpPr/>
          <p:nvPr/>
        </p:nvSpPr>
        <p:spPr>
          <a:xfrm>
            <a:off x="0" y="3778548"/>
            <a:ext cx="339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Presence </a:t>
            </a:r>
            <a:r>
              <a:rPr lang="en-US" dirty="0"/>
              <a:t>of hepatic steatosis was associated </a:t>
            </a:r>
            <a:r>
              <a:rPr lang="en-US" dirty="0" smtClean="0"/>
              <a:t>paradoxically </a:t>
            </a:r>
            <a:r>
              <a:rPr lang="en-US" dirty="0"/>
              <a:t>a 3-fold increase in </a:t>
            </a:r>
            <a:r>
              <a:rPr lang="en-US" dirty="0" err="1" smtClean="0"/>
              <a:t>HBsAg</a:t>
            </a:r>
            <a:r>
              <a:rPr lang="tr-TR" dirty="0" smtClean="0"/>
              <a:t> </a:t>
            </a:r>
            <a:r>
              <a:rPr lang="en-US" dirty="0" err="1" smtClean="0"/>
              <a:t>seroclearance</a:t>
            </a:r>
            <a:r>
              <a:rPr lang="en-US" dirty="0" smtClean="0"/>
              <a:t> </a:t>
            </a:r>
            <a:r>
              <a:rPr lang="en-US" dirty="0"/>
              <a:t>rate. </a:t>
            </a:r>
          </a:p>
        </p:txBody>
      </p:sp>
    </p:spTree>
    <p:extLst>
      <p:ext uri="{BB962C8B-B14F-4D97-AF65-F5344CB8AC3E}">
        <p14:creationId xmlns:p14="http://schemas.microsoft.com/office/powerpoint/2010/main" val="15551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4340" y="274638"/>
            <a:ext cx="11475720" cy="162274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/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sz="2700" dirty="0"/>
              <a:t/>
            </a:r>
            <a:br>
              <a:rPr lang="tr-TR" sz="2700" dirty="0"/>
            </a:br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sz="3100" b="1" dirty="0" smtClean="0"/>
              <a:t>S</a:t>
            </a:r>
            <a:r>
              <a:rPr lang="en-US" sz="3100" b="1" dirty="0" err="1" smtClean="0"/>
              <a:t>evere</a:t>
            </a:r>
            <a:r>
              <a:rPr lang="en-US" sz="3100" b="1" dirty="0" smtClean="0"/>
              <a:t> </a:t>
            </a:r>
            <a:r>
              <a:rPr lang="en-US" sz="3100" b="1" dirty="0"/>
              <a:t>steatosis was associated with increased fibrosis in </a:t>
            </a:r>
            <a:r>
              <a:rPr lang="en-US" sz="3100" b="1" dirty="0" smtClean="0"/>
              <a:t>CHB</a:t>
            </a:r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en-US" sz="3100" b="1" dirty="0"/>
              <a:t>Increasing steatosis was independently associated with lower serum HBV </a:t>
            </a:r>
            <a:r>
              <a:rPr lang="en-US" sz="3100" b="1" dirty="0" smtClean="0"/>
              <a:t>DNA</a:t>
            </a:r>
            <a:r>
              <a:rPr lang="tr-TR" sz="3100" b="1" dirty="0" smtClean="0"/>
              <a:t> </a:t>
            </a:r>
            <a:r>
              <a:rPr lang="en-US" sz="3100" b="1" dirty="0" smtClean="0"/>
              <a:t>levels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endParaRPr lang="tr-TR" sz="31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4340" y="2103121"/>
            <a:ext cx="10972800" cy="4263389"/>
          </a:xfrm>
        </p:spPr>
        <p:txBody>
          <a:bodyPr>
            <a:normAutofit/>
          </a:bodyPr>
          <a:lstStyle/>
          <a:p>
            <a:r>
              <a:rPr lang="en-US" sz="2400" dirty="0"/>
              <a:t>1202 </a:t>
            </a:r>
            <a:r>
              <a:rPr lang="tr-TR" sz="2400" dirty="0" smtClean="0"/>
              <a:t>Kronik Hepatit </a:t>
            </a:r>
            <a:r>
              <a:rPr lang="tr-TR" sz="2400" dirty="0" err="1" smtClean="0"/>
              <a:t>B’li</a:t>
            </a:r>
            <a:r>
              <a:rPr lang="tr-TR" sz="2400" dirty="0" smtClean="0"/>
              <a:t> hasta</a:t>
            </a:r>
          </a:p>
          <a:p>
            <a:r>
              <a:rPr lang="en-US" sz="2400" dirty="0" smtClean="0"/>
              <a:t>601 </a:t>
            </a:r>
            <a:r>
              <a:rPr lang="tr-TR" sz="2400" dirty="0" err="1" smtClean="0"/>
              <a:t>hepatosteatozlu</a:t>
            </a:r>
            <a:r>
              <a:rPr lang="tr-TR" sz="2400" dirty="0" smtClean="0"/>
              <a:t> </a:t>
            </a:r>
            <a:r>
              <a:rPr lang="tr-TR" sz="2400" dirty="0" err="1" smtClean="0"/>
              <a:t>Vs</a:t>
            </a:r>
            <a:r>
              <a:rPr lang="tr-TR" sz="2400" dirty="0" smtClean="0"/>
              <a:t> 601 </a:t>
            </a:r>
            <a:r>
              <a:rPr lang="tr-TR" sz="2400" dirty="0" err="1" smtClean="0"/>
              <a:t>nonsteatotik</a:t>
            </a:r>
            <a:r>
              <a:rPr lang="tr-TR" sz="2400" dirty="0" smtClean="0"/>
              <a:t> (yaş, cinsiyet, </a:t>
            </a:r>
            <a:r>
              <a:rPr lang="tr-TR" sz="2400" dirty="0" err="1" smtClean="0"/>
              <a:t>antiviral</a:t>
            </a:r>
            <a:r>
              <a:rPr lang="tr-TR" sz="2400" dirty="0" smtClean="0"/>
              <a:t> tedavi durumu, tedavi süresi bakımından eşleştirilmiş)</a:t>
            </a:r>
          </a:p>
          <a:p>
            <a:r>
              <a:rPr lang="tr-TR" sz="2400" dirty="0" smtClean="0"/>
              <a:t>Tedavi naif hastalarda HBVDNA yağlanması olanlarda </a:t>
            </a:r>
            <a:r>
              <a:rPr lang="tr-TR" sz="2400" dirty="0"/>
              <a:t>daha düşük </a:t>
            </a:r>
            <a:r>
              <a:rPr lang="tr-TR" sz="2400" dirty="0" smtClean="0"/>
              <a:t>(3.0 </a:t>
            </a:r>
            <a:r>
              <a:rPr lang="tr-TR" sz="2400" dirty="0" err="1"/>
              <a:t>vs</a:t>
            </a:r>
            <a:r>
              <a:rPr lang="tr-TR" sz="2400" dirty="0"/>
              <a:t> 3.4 </a:t>
            </a:r>
            <a:r>
              <a:rPr lang="tr-TR" sz="2400" dirty="0" err="1"/>
              <a:t>log</a:t>
            </a:r>
            <a:r>
              <a:rPr lang="tr-TR" sz="2400" dirty="0"/>
              <a:t> IU ml-1, </a:t>
            </a:r>
            <a:r>
              <a:rPr lang="tr-TR" sz="2400" dirty="0" smtClean="0"/>
              <a:t>p&lt;0.05, çok değişkenli analizde de bu ters ilişki değişmedi).</a:t>
            </a:r>
          </a:p>
          <a:p>
            <a:r>
              <a:rPr lang="tr-TR" sz="2400" dirty="0" err="1" smtClean="0"/>
              <a:t>Stetaosis</a:t>
            </a:r>
            <a:r>
              <a:rPr lang="tr-TR" sz="2400" dirty="0" smtClean="0"/>
              <a:t> derecesi arttıkça, </a:t>
            </a:r>
            <a:r>
              <a:rPr lang="tr-TR" sz="2400" dirty="0" err="1" smtClean="0"/>
              <a:t>median</a:t>
            </a:r>
            <a:r>
              <a:rPr lang="tr-TR" sz="2400" dirty="0" smtClean="0"/>
              <a:t> HBVDNA seviyesinde basamaklı azalış izlendi.</a:t>
            </a:r>
          </a:p>
          <a:p>
            <a:r>
              <a:rPr lang="tr-TR" sz="2400" dirty="0" smtClean="0"/>
              <a:t>Şiddetli yağlanma, hafif ve orta düzeyli yağlanmaya göre daha yüksek ileri evre </a:t>
            </a:r>
            <a:r>
              <a:rPr lang="tr-TR" sz="2400" dirty="0" err="1" smtClean="0"/>
              <a:t>fibrozis</a:t>
            </a:r>
            <a:r>
              <a:rPr lang="tr-TR" sz="2400" dirty="0" smtClean="0"/>
              <a:t> ile ilişkili idi (%23.2 </a:t>
            </a:r>
            <a:r>
              <a:rPr lang="tr-TR" sz="2400" dirty="0" err="1" smtClean="0"/>
              <a:t>vs</a:t>
            </a:r>
            <a:r>
              <a:rPr lang="tr-TR" sz="2400" dirty="0" smtClean="0"/>
              <a:t> %12.6, p=0.005)</a:t>
            </a:r>
            <a:endParaRPr lang="en-US" sz="2400" dirty="0"/>
          </a:p>
        </p:txBody>
      </p:sp>
      <p:sp>
        <p:nvSpPr>
          <p:cNvPr id="4" name="Dikdörtgen 3"/>
          <p:cNvSpPr/>
          <p:nvPr/>
        </p:nvSpPr>
        <p:spPr>
          <a:xfrm>
            <a:off x="8020050" y="6387585"/>
            <a:ext cx="3890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J Viral </a:t>
            </a:r>
            <a:r>
              <a:rPr lang="nl-NL" dirty="0" smtClean="0"/>
              <a:t>Hepat</a:t>
            </a:r>
            <a:r>
              <a:rPr lang="tr-TR" dirty="0" smtClean="0"/>
              <a:t> </a:t>
            </a:r>
            <a:r>
              <a:rPr lang="nl-NL" dirty="0" smtClean="0"/>
              <a:t>. </a:t>
            </a:r>
            <a:r>
              <a:rPr lang="nl-NL" dirty="0"/>
              <a:t>2018 Jan;25(1):97-104.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19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r-TR" sz="3200" dirty="0" smtClean="0"/>
              <a:t>NASH, </a:t>
            </a:r>
            <a:r>
              <a:rPr lang="tr-TR" sz="3200" dirty="0" err="1" smtClean="0"/>
              <a:t>KHB’de</a:t>
            </a:r>
            <a:r>
              <a:rPr lang="tr-TR" sz="3200" dirty="0" smtClean="0"/>
              <a:t> </a:t>
            </a:r>
            <a:r>
              <a:rPr lang="tr-TR" sz="3200" dirty="0" err="1" smtClean="0"/>
              <a:t>dekompansasyon</a:t>
            </a:r>
            <a:r>
              <a:rPr lang="tr-TR" sz="3200" dirty="0" smtClean="0"/>
              <a:t>, HCC, transplantasyon ve tüm nedenli </a:t>
            </a:r>
            <a:r>
              <a:rPr lang="tr-TR" sz="3200" dirty="0" err="1" smtClean="0"/>
              <a:t>mortalite</a:t>
            </a:r>
            <a:r>
              <a:rPr lang="tr-TR" sz="3200" dirty="0" smtClean="0"/>
              <a:t> ile ilişkilidir. 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471" y="6140950"/>
            <a:ext cx="3712786" cy="49381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79" y="2501496"/>
            <a:ext cx="4524919" cy="33988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383" y="2501496"/>
            <a:ext cx="6512176" cy="30102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872872" y="1743564"/>
            <a:ext cx="5831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1089 </a:t>
            </a:r>
            <a:r>
              <a:rPr lang="tr-TR" b="1" dirty="0" err="1"/>
              <a:t>KHB’li</a:t>
            </a:r>
            <a:r>
              <a:rPr lang="tr-TR" b="1" dirty="0"/>
              <a:t> hastada, %17 </a:t>
            </a:r>
            <a:r>
              <a:rPr lang="tr-TR" b="1" dirty="0" smtClean="0"/>
              <a:t>NASH, 13 yıldan uzun süreli takip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92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31880" cy="1302702"/>
          </a:xfrm>
          <a:solidFill>
            <a:srgbClr val="00B0F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200" dirty="0"/>
              <a:t>NASH </a:t>
            </a:r>
            <a:r>
              <a:rPr lang="tr-TR" sz="3200" dirty="0" smtClean="0"/>
              <a:t>ve ileri evre </a:t>
            </a:r>
            <a:r>
              <a:rPr lang="tr-TR" sz="3200" dirty="0" err="1" smtClean="0"/>
              <a:t>fibrozis</a:t>
            </a:r>
            <a:r>
              <a:rPr lang="tr-TR" sz="3200" dirty="0" smtClean="0"/>
              <a:t> (AF), sadece AF veya sadece </a:t>
            </a:r>
            <a:r>
              <a:rPr lang="tr-TR" sz="3200" dirty="0" err="1" smtClean="0"/>
              <a:t>NASH’e</a:t>
            </a:r>
            <a:r>
              <a:rPr lang="tr-TR" sz="3200" dirty="0" smtClean="0"/>
              <a:t> göre daha yüksek oranda  </a:t>
            </a:r>
            <a:r>
              <a:rPr lang="tr-TR" sz="3200" dirty="0" err="1" smtClean="0"/>
              <a:t>dekompansasyon</a:t>
            </a:r>
            <a:r>
              <a:rPr lang="tr-TR" sz="3200" dirty="0" smtClean="0"/>
              <a:t>, HCC, transplantasyon ve tüm nedenli </a:t>
            </a:r>
            <a:r>
              <a:rPr lang="tr-TR" sz="3200" dirty="0" err="1" smtClean="0"/>
              <a:t>mortalite</a:t>
            </a:r>
            <a:r>
              <a:rPr lang="tr-TR" sz="3200" dirty="0" smtClean="0"/>
              <a:t> ile ilişkilidir. 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471" y="6140950"/>
            <a:ext cx="3712786" cy="49381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29" y="1577340"/>
            <a:ext cx="5096291" cy="4849849"/>
          </a:xfrm>
          <a:prstGeom prst="rect">
            <a:avLst/>
          </a:prstGeom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29557"/>
              </p:ext>
            </p:extLst>
          </p:nvPr>
        </p:nvGraphicFramePr>
        <p:xfrm>
          <a:off x="5873531" y="2565718"/>
          <a:ext cx="55036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552">
                  <a:extLst>
                    <a:ext uri="{9D8B030D-6E8A-4147-A177-3AD203B41FA5}">
                      <a16:colId xmlns:a16="http://schemas.microsoft.com/office/drawing/2014/main" val="480464860"/>
                    </a:ext>
                  </a:extLst>
                </a:gridCol>
                <a:gridCol w="1834552">
                  <a:extLst>
                    <a:ext uri="{9D8B030D-6E8A-4147-A177-3AD203B41FA5}">
                      <a16:colId xmlns:a16="http://schemas.microsoft.com/office/drawing/2014/main" val="2099425966"/>
                    </a:ext>
                  </a:extLst>
                </a:gridCol>
                <a:gridCol w="1834552">
                  <a:extLst>
                    <a:ext uri="{9D8B030D-6E8A-4147-A177-3AD203B41FA5}">
                      <a16:colId xmlns:a16="http://schemas.microsoft.com/office/drawing/2014/main" val="94312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HR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 değeri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9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NASH-, AF-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Referans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NASH+, AF-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i="0" dirty="0" smtClean="0">
                          <a:solidFill>
                            <a:srgbClr val="231F20"/>
                          </a:solidFill>
                          <a:effectLst/>
                          <a:latin typeface="ff7"/>
                        </a:rPr>
                        <a:t>1.23 (0.46-2.79)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i="0" dirty="0" smtClean="0">
                          <a:solidFill>
                            <a:srgbClr val="231F20"/>
                          </a:solidFill>
                          <a:effectLst/>
                          <a:latin typeface="ff7"/>
                        </a:rPr>
                        <a:t>0.796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42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NASH-, AF+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 (1.31-4.05)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i="0" dirty="0" smtClean="0">
                          <a:solidFill>
                            <a:srgbClr val="231F20"/>
                          </a:solidFill>
                          <a:effectLst/>
                          <a:latin typeface="ff7"/>
                        </a:rPr>
                        <a:t>0.004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723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NASH+, AF+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4.81 (2.59-8.95)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i="0" dirty="0" smtClean="0">
                          <a:solidFill>
                            <a:srgbClr val="231F20"/>
                          </a:solidFill>
                          <a:effectLst/>
                          <a:latin typeface="ff7"/>
                        </a:rPr>
                        <a:t>&lt;0.001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22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6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r-TR" b="1" dirty="0" smtClean="0"/>
              <a:t>Her görülen yağ kötü olmayabilir</a:t>
            </a:r>
            <a:br>
              <a:rPr lang="tr-TR" b="1" dirty="0" smtClean="0"/>
            </a:br>
            <a:r>
              <a:rPr lang="tr-TR" b="1" dirty="0" smtClean="0"/>
              <a:t>KHB ve Radyolojik </a:t>
            </a:r>
            <a:r>
              <a:rPr lang="tr-TR" b="1" dirty="0" err="1" smtClean="0"/>
              <a:t>Hepatosteatoz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6786 KHB, retrospektif, eşlik eden karaciğer yağlanması olmayanlara göre:</a:t>
            </a:r>
          </a:p>
          <a:p>
            <a:endParaRPr lang="tr-TR" dirty="0"/>
          </a:p>
          <a:p>
            <a:r>
              <a:rPr lang="tr-TR" dirty="0" smtClean="0"/>
              <a:t>Daha düşük siroz ve HCC </a:t>
            </a:r>
            <a:r>
              <a:rPr lang="tr-TR" dirty="0" err="1" smtClean="0"/>
              <a:t>insidansı</a:t>
            </a:r>
            <a:endParaRPr lang="tr-TR" dirty="0" smtClean="0"/>
          </a:p>
          <a:p>
            <a:r>
              <a:rPr lang="tr-TR" dirty="0" smtClean="0"/>
              <a:t>Daha yüksek </a:t>
            </a:r>
            <a:r>
              <a:rPr lang="tr-TR" dirty="0" err="1" smtClean="0"/>
              <a:t>HBsAg</a:t>
            </a:r>
            <a:r>
              <a:rPr lang="tr-TR" dirty="0" smtClean="0"/>
              <a:t> </a:t>
            </a:r>
            <a:r>
              <a:rPr lang="tr-TR" dirty="0" err="1" smtClean="0"/>
              <a:t>seroklirensi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078673" y="6311900"/>
            <a:ext cx="327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J </a:t>
            </a:r>
            <a:r>
              <a:rPr lang="tr-TR" dirty="0" err="1"/>
              <a:t>Infect</a:t>
            </a:r>
            <a:r>
              <a:rPr lang="tr-TR" dirty="0"/>
              <a:t> </a:t>
            </a:r>
            <a:r>
              <a:rPr lang="tr-TR" dirty="0" err="1"/>
              <a:t>Dis</a:t>
            </a:r>
            <a:r>
              <a:rPr lang="tr-TR" dirty="0"/>
              <a:t>. 2020 </a:t>
            </a:r>
            <a:r>
              <a:rPr lang="tr-TR" dirty="0" err="1"/>
              <a:t>Nov</a:t>
            </a:r>
            <a:r>
              <a:rPr lang="tr-TR" dirty="0"/>
              <a:t> 29;jiaa739.</a:t>
            </a:r>
          </a:p>
        </p:txBody>
      </p:sp>
    </p:spTree>
    <p:extLst>
      <p:ext uri="{BB962C8B-B14F-4D97-AF65-F5344CB8AC3E}">
        <p14:creationId xmlns:p14="http://schemas.microsoft.com/office/powerpoint/2010/main" val="33707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1291</Words>
  <Application>Microsoft Office PowerPoint</Application>
  <PresentationFormat>Geniş ekran</PresentationFormat>
  <Paragraphs>102</Paragraphs>
  <Slides>14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14</vt:i4>
      </vt:variant>
    </vt:vector>
  </HeadingPairs>
  <TitlesOfParts>
    <vt:vector size="23" baseType="lpstr">
      <vt:lpstr>Arial</vt:lpstr>
      <vt:lpstr>BlinkMacSystemFont</vt:lpstr>
      <vt:lpstr>Calibri</vt:lpstr>
      <vt:lpstr>Calibri Light</vt:lpstr>
      <vt:lpstr>ff1</vt:lpstr>
      <vt:lpstr>ff7</vt:lpstr>
      <vt:lpstr>Office Teması</vt:lpstr>
      <vt:lpstr>1_Office Teması</vt:lpstr>
      <vt:lpstr>7_Ofis Teması</vt:lpstr>
      <vt:lpstr>Dijital Toplantı Kronik Hepatit B Hastasında Yağlı Karaciğer Hastalığının Önemi; Klinik Pratikte Gözden Kaçan Buzdağı</vt:lpstr>
      <vt:lpstr>PowerPoint Sunusu</vt:lpstr>
      <vt:lpstr>2006 vs 2015 yılları arasında ABD’de KHB’de bütün komorbiditelerde anlamlı artış mevcut Median Yaş :48 (2006)  52 (2015) p&lt;0.001</vt:lpstr>
      <vt:lpstr>PowerPoint Sunusu</vt:lpstr>
      <vt:lpstr>Yağlı karaciğer ve HBV’nin birlikte bulunması fibrozisin kötüleşmesine yol açar fakat aynı zamanda HBV’den kür şansını arttırır</vt:lpstr>
      <vt:lpstr>   Severe steatosis was associated with increased fibrosis in CHB Increasing steatosis was independently associated with lower serum HBV DNA levels  </vt:lpstr>
      <vt:lpstr>NASH, KHB’de dekompansasyon, HCC, transplantasyon ve tüm nedenli mortalite ile ilişkilidir. </vt:lpstr>
      <vt:lpstr>NASH ve ileri evre fibrozis (AF), sadece AF veya sadece NASH’e göre daha yüksek oranda  dekompansasyon, HCC, transplantasyon ve tüm nedenli mortalite ile ilişkilidir. </vt:lpstr>
      <vt:lpstr>Her görülen yağ kötü olmayabilir KHB ve Radyolojik Hepatosteatoz</vt:lpstr>
      <vt:lpstr>Yağlı karaciğer, kronik hepatit B’de oral antivirale tam yanıt oranı ile ilişkili değildir</vt:lpstr>
      <vt:lpstr>PowerPoint Sunusu</vt:lpstr>
      <vt:lpstr>High incidence of hepatitis B core antibody positivity in MAFLD related cirrhosis</vt:lpstr>
      <vt:lpstr>Normal enzimli NAFLD’lı hastalarda siroz ve HCC riski</vt:lpstr>
      <vt:lpstr>Eve götürülecek mesajlar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User</dc:creator>
  <cp:lastModifiedBy>Windows User</cp:lastModifiedBy>
  <cp:revision>117</cp:revision>
  <dcterms:created xsi:type="dcterms:W3CDTF">2020-11-13T16:07:28Z</dcterms:created>
  <dcterms:modified xsi:type="dcterms:W3CDTF">2021-04-05T18:37:10Z</dcterms:modified>
</cp:coreProperties>
</file>